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1454467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811"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090851" y="5891626"/>
            <a:ext cx="12362974" cy="12533242"/>
          </a:xfrm>
        </p:spPr>
        <p:txBody>
          <a:bodyPr anchor="b"/>
          <a:lstStyle>
            <a:lvl1pPr algn="ctr">
              <a:defRPr sz="9544"/>
            </a:lvl1pPr>
          </a:lstStyle>
          <a:p>
            <a:r>
              <a:rPr lang="tr-TR"/>
              <a:t>Asıl başlık stilini düzenlemek için tıklayın</a:t>
            </a:r>
            <a:endParaRPr lang="en-US" dirty="0"/>
          </a:p>
        </p:txBody>
      </p:sp>
      <p:sp>
        <p:nvSpPr>
          <p:cNvPr id="3" name="Subtitle 2"/>
          <p:cNvSpPr>
            <a:spLocks noGrp="1"/>
          </p:cNvSpPr>
          <p:nvPr>
            <p:ph type="subTitle" idx="1"/>
          </p:nvPr>
        </p:nvSpPr>
        <p:spPr>
          <a:xfrm>
            <a:off x="1818085" y="18908198"/>
            <a:ext cx="10908506" cy="8691601"/>
          </a:xfrm>
        </p:spPr>
        <p:txBody>
          <a:bodyPr/>
          <a:lstStyle>
            <a:lvl1pPr marL="0" indent="0" algn="ctr">
              <a:buNone/>
              <a:defRPr sz="3817"/>
            </a:lvl1pPr>
            <a:lvl2pPr marL="727222" indent="0" algn="ctr">
              <a:buNone/>
              <a:defRPr sz="3181"/>
            </a:lvl2pPr>
            <a:lvl3pPr marL="1454445" indent="0" algn="ctr">
              <a:buNone/>
              <a:defRPr sz="2863"/>
            </a:lvl3pPr>
            <a:lvl4pPr marL="2181667" indent="0" algn="ctr">
              <a:buNone/>
              <a:defRPr sz="2545"/>
            </a:lvl4pPr>
            <a:lvl5pPr marL="2908889" indent="0" algn="ctr">
              <a:buNone/>
              <a:defRPr sz="2545"/>
            </a:lvl5pPr>
            <a:lvl6pPr marL="3636112" indent="0" algn="ctr">
              <a:buNone/>
              <a:defRPr sz="2545"/>
            </a:lvl6pPr>
            <a:lvl7pPr marL="4363334" indent="0" algn="ctr">
              <a:buNone/>
              <a:defRPr sz="2545"/>
            </a:lvl7pPr>
            <a:lvl8pPr marL="5090556" indent="0" algn="ctr">
              <a:buNone/>
              <a:defRPr sz="2545"/>
            </a:lvl8pPr>
            <a:lvl9pPr marL="5817779" indent="0" algn="ctr">
              <a:buNone/>
              <a:defRPr sz="2545"/>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F90BADF-1FA5-4FDE-804D-E091386A8D59}" type="datetimeFigureOut">
              <a:rPr lang="tr-TR" smtClean="0"/>
              <a:t>20.07.2023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AA53E9F-6EE6-44CB-9BCF-E67273D9080B}" type="slidenum">
              <a:rPr lang="tr-TR" smtClean="0"/>
              <a:t>‹#›</a:t>
            </a:fld>
            <a:endParaRPr lang="tr-TR"/>
          </a:p>
        </p:txBody>
      </p:sp>
    </p:spTree>
    <p:extLst>
      <p:ext uri="{BB962C8B-B14F-4D97-AF65-F5344CB8AC3E}">
        <p14:creationId xmlns:p14="http://schemas.microsoft.com/office/powerpoint/2010/main" val="3648012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F90BADF-1FA5-4FDE-804D-E091386A8D59}" type="datetimeFigureOut">
              <a:rPr lang="tr-TR" smtClean="0"/>
              <a:t>20.07.2023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AA53E9F-6EE6-44CB-9BCF-E67273D9080B}" type="slidenum">
              <a:rPr lang="tr-TR" smtClean="0"/>
              <a:t>‹#›</a:t>
            </a:fld>
            <a:endParaRPr lang="tr-TR"/>
          </a:p>
        </p:txBody>
      </p:sp>
    </p:spTree>
    <p:extLst>
      <p:ext uri="{BB962C8B-B14F-4D97-AF65-F5344CB8AC3E}">
        <p14:creationId xmlns:p14="http://schemas.microsoft.com/office/powerpoint/2010/main" val="216921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08534" y="1916653"/>
            <a:ext cx="3136196" cy="3050811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99947" y="1916653"/>
            <a:ext cx="9226778" cy="3050811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F90BADF-1FA5-4FDE-804D-E091386A8D59}" type="datetimeFigureOut">
              <a:rPr lang="tr-TR" smtClean="0"/>
              <a:t>20.07.2023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AA53E9F-6EE6-44CB-9BCF-E67273D9080B}" type="slidenum">
              <a:rPr lang="tr-TR" smtClean="0"/>
              <a:t>‹#›</a:t>
            </a:fld>
            <a:endParaRPr lang="tr-TR"/>
          </a:p>
        </p:txBody>
      </p:sp>
    </p:spTree>
    <p:extLst>
      <p:ext uri="{BB962C8B-B14F-4D97-AF65-F5344CB8AC3E}">
        <p14:creationId xmlns:p14="http://schemas.microsoft.com/office/powerpoint/2010/main" val="194660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F90BADF-1FA5-4FDE-804D-E091386A8D59}" type="datetimeFigureOut">
              <a:rPr lang="tr-TR" smtClean="0"/>
              <a:t>20.07.2023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AA53E9F-6EE6-44CB-9BCF-E67273D9080B}" type="slidenum">
              <a:rPr lang="tr-TR" smtClean="0"/>
              <a:t>‹#›</a:t>
            </a:fld>
            <a:endParaRPr lang="tr-TR"/>
          </a:p>
        </p:txBody>
      </p:sp>
    </p:spTree>
    <p:extLst>
      <p:ext uri="{BB962C8B-B14F-4D97-AF65-F5344CB8AC3E}">
        <p14:creationId xmlns:p14="http://schemas.microsoft.com/office/powerpoint/2010/main" val="3785998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992372" y="8974945"/>
            <a:ext cx="12544782" cy="14974888"/>
          </a:xfrm>
        </p:spPr>
        <p:txBody>
          <a:bodyPr anchor="b"/>
          <a:lstStyle>
            <a:lvl1pPr>
              <a:defRPr sz="9544"/>
            </a:lvl1pPr>
          </a:lstStyle>
          <a:p>
            <a:r>
              <a:rPr lang="tr-TR"/>
              <a:t>Asıl başlık stilini düzenlemek için tıklayın</a:t>
            </a:r>
            <a:endParaRPr lang="en-US" dirty="0"/>
          </a:p>
        </p:txBody>
      </p:sp>
      <p:sp>
        <p:nvSpPr>
          <p:cNvPr id="3" name="Text Placeholder 2"/>
          <p:cNvSpPr>
            <a:spLocks noGrp="1"/>
          </p:cNvSpPr>
          <p:nvPr>
            <p:ph type="body" idx="1"/>
          </p:nvPr>
        </p:nvSpPr>
        <p:spPr>
          <a:xfrm>
            <a:off x="992372" y="24091502"/>
            <a:ext cx="12544782" cy="7874940"/>
          </a:xfrm>
        </p:spPr>
        <p:txBody>
          <a:bodyPr/>
          <a:lstStyle>
            <a:lvl1pPr marL="0" indent="0">
              <a:buNone/>
              <a:defRPr sz="3817">
                <a:solidFill>
                  <a:schemeClr val="tx1"/>
                </a:solidFill>
              </a:defRPr>
            </a:lvl1pPr>
            <a:lvl2pPr marL="727222" indent="0">
              <a:buNone/>
              <a:defRPr sz="3181">
                <a:solidFill>
                  <a:schemeClr val="tx1">
                    <a:tint val="75000"/>
                  </a:schemeClr>
                </a:solidFill>
              </a:defRPr>
            </a:lvl2pPr>
            <a:lvl3pPr marL="1454445" indent="0">
              <a:buNone/>
              <a:defRPr sz="2863">
                <a:solidFill>
                  <a:schemeClr val="tx1">
                    <a:tint val="75000"/>
                  </a:schemeClr>
                </a:solidFill>
              </a:defRPr>
            </a:lvl3pPr>
            <a:lvl4pPr marL="2181667" indent="0">
              <a:buNone/>
              <a:defRPr sz="2545">
                <a:solidFill>
                  <a:schemeClr val="tx1">
                    <a:tint val="75000"/>
                  </a:schemeClr>
                </a:solidFill>
              </a:defRPr>
            </a:lvl4pPr>
            <a:lvl5pPr marL="2908889" indent="0">
              <a:buNone/>
              <a:defRPr sz="2545">
                <a:solidFill>
                  <a:schemeClr val="tx1">
                    <a:tint val="75000"/>
                  </a:schemeClr>
                </a:solidFill>
              </a:defRPr>
            </a:lvl5pPr>
            <a:lvl6pPr marL="3636112" indent="0">
              <a:buNone/>
              <a:defRPr sz="2545">
                <a:solidFill>
                  <a:schemeClr val="tx1">
                    <a:tint val="75000"/>
                  </a:schemeClr>
                </a:solidFill>
              </a:defRPr>
            </a:lvl6pPr>
            <a:lvl7pPr marL="4363334" indent="0">
              <a:buNone/>
              <a:defRPr sz="2545">
                <a:solidFill>
                  <a:schemeClr val="tx1">
                    <a:tint val="75000"/>
                  </a:schemeClr>
                </a:solidFill>
              </a:defRPr>
            </a:lvl7pPr>
            <a:lvl8pPr marL="5090556" indent="0">
              <a:buNone/>
              <a:defRPr sz="2545">
                <a:solidFill>
                  <a:schemeClr val="tx1">
                    <a:tint val="75000"/>
                  </a:schemeClr>
                </a:solidFill>
              </a:defRPr>
            </a:lvl8pPr>
            <a:lvl9pPr marL="5817779" indent="0">
              <a:buNone/>
              <a:defRPr sz="2545">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F90BADF-1FA5-4FDE-804D-E091386A8D59}" type="datetimeFigureOut">
              <a:rPr lang="tr-TR" smtClean="0"/>
              <a:t>20.07.2023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AA53E9F-6EE6-44CB-9BCF-E67273D9080B}" type="slidenum">
              <a:rPr lang="tr-TR" smtClean="0"/>
              <a:t>‹#›</a:t>
            </a:fld>
            <a:endParaRPr lang="tr-TR"/>
          </a:p>
        </p:txBody>
      </p:sp>
    </p:spTree>
    <p:extLst>
      <p:ext uri="{BB962C8B-B14F-4D97-AF65-F5344CB8AC3E}">
        <p14:creationId xmlns:p14="http://schemas.microsoft.com/office/powerpoint/2010/main" val="145369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999946" y="9583264"/>
            <a:ext cx="6181487" cy="228415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363242" y="9583264"/>
            <a:ext cx="6181487" cy="228415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F90BADF-1FA5-4FDE-804D-E091386A8D59}" type="datetimeFigureOut">
              <a:rPr lang="tr-TR" smtClean="0"/>
              <a:t>20.07.2023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AA53E9F-6EE6-44CB-9BCF-E67273D9080B}" type="slidenum">
              <a:rPr lang="tr-TR" smtClean="0"/>
              <a:t>‹#›</a:t>
            </a:fld>
            <a:endParaRPr lang="tr-TR"/>
          </a:p>
        </p:txBody>
      </p:sp>
    </p:spTree>
    <p:extLst>
      <p:ext uri="{BB962C8B-B14F-4D97-AF65-F5344CB8AC3E}">
        <p14:creationId xmlns:p14="http://schemas.microsoft.com/office/powerpoint/2010/main" val="1013084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001841" y="1916661"/>
            <a:ext cx="12544782" cy="6958285"/>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01843" y="8824938"/>
            <a:ext cx="6153078" cy="4324966"/>
          </a:xfrm>
        </p:spPr>
        <p:txBody>
          <a:bodyPr anchor="b"/>
          <a:lstStyle>
            <a:lvl1pPr marL="0" indent="0">
              <a:buNone/>
              <a:defRPr sz="3817" b="1"/>
            </a:lvl1pPr>
            <a:lvl2pPr marL="727222" indent="0">
              <a:buNone/>
              <a:defRPr sz="3181" b="1"/>
            </a:lvl2pPr>
            <a:lvl3pPr marL="1454445" indent="0">
              <a:buNone/>
              <a:defRPr sz="2863" b="1"/>
            </a:lvl3pPr>
            <a:lvl4pPr marL="2181667" indent="0">
              <a:buNone/>
              <a:defRPr sz="2545" b="1"/>
            </a:lvl4pPr>
            <a:lvl5pPr marL="2908889" indent="0">
              <a:buNone/>
              <a:defRPr sz="2545" b="1"/>
            </a:lvl5pPr>
            <a:lvl6pPr marL="3636112" indent="0">
              <a:buNone/>
              <a:defRPr sz="2545" b="1"/>
            </a:lvl6pPr>
            <a:lvl7pPr marL="4363334" indent="0">
              <a:buNone/>
              <a:defRPr sz="2545" b="1"/>
            </a:lvl7pPr>
            <a:lvl8pPr marL="5090556" indent="0">
              <a:buNone/>
              <a:defRPr sz="2545" b="1"/>
            </a:lvl8pPr>
            <a:lvl9pPr marL="5817779" indent="0">
              <a:buNone/>
              <a:defRPr sz="2545" b="1"/>
            </a:lvl9pPr>
          </a:lstStyle>
          <a:p>
            <a:pPr lvl="0"/>
            <a:r>
              <a:rPr lang="tr-TR"/>
              <a:t>Asıl metin stillerini düzenlemek için tıklayın</a:t>
            </a:r>
          </a:p>
        </p:txBody>
      </p:sp>
      <p:sp>
        <p:nvSpPr>
          <p:cNvPr id="4" name="Content Placeholder 3"/>
          <p:cNvSpPr>
            <a:spLocks noGrp="1"/>
          </p:cNvSpPr>
          <p:nvPr>
            <p:ph sz="half" idx="2"/>
          </p:nvPr>
        </p:nvSpPr>
        <p:spPr>
          <a:xfrm>
            <a:off x="1001843" y="13149904"/>
            <a:ext cx="6153078" cy="1934152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363243" y="8824938"/>
            <a:ext cx="6183381" cy="4324966"/>
          </a:xfrm>
        </p:spPr>
        <p:txBody>
          <a:bodyPr anchor="b"/>
          <a:lstStyle>
            <a:lvl1pPr marL="0" indent="0">
              <a:buNone/>
              <a:defRPr sz="3817" b="1"/>
            </a:lvl1pPr>
            <a:lvl2pPr marL="727222" indent="0">
              <a:buNone/>
              <a:defRPr sz="3181" b="1"/>
            </a:lvl2pPr>
            <a:lvl3pPr marL="1454445" indent="0">
              <a:buNone/>
              <a:defRPr sz="2863" b="1"/>
            </a:lvl3pPr>
            <a:lvl4pPr marL="2181667" indent="0">
              <a:buNone/>
              <a:defRPr sz="2545" b="1"/>
            </a:lvl4pPr>
            <a:lvl5pPr marL="2908889" indent="0">
              <a:buNone/>
              <a:defRPr sz="2545" b="1"/>
            </a:lvl5pPr>
            <a:lvl6pPr marL="3636112" indent="0">
              <a:buNone/>
              <a:defRPr sz="2545" b="1"/>
            </a:lvl6pPr>
            <a:lvl7pPr marL="4363334" indent="0">
              <a:buNone/>
              <a:defRPr sz="2545" b="1"/>
            </a:lvl7pPr>
            <a:lvl8pPr marL="5090556" indent="0">
              <a:buNone/>
              <a:defRPr sz="2545" b="1"/>
            </a:lvl8pPr>
            <a:lvl9pPr marL="5817779" indent="0">
              <a:buNone/>
              <a:defRPr sz="2545" b="1"/>
            </a:lvl9pPr>
          </a:lstStyle>
          <a:p>
            <a:pPr lvl="0"/>
            <a:r>
              <a:rPr lang="tr-TR"/>
              <a:t>Asıl metin stillerini düzenlemek için tıklayın</a:t>
            </a:r>
          </a:p>
        </p:txBody>
      </p:sp>
      <p:sp>
        <p:nvSpPr>
          <p:cNvPr id="6" name="Content Placeholder 5"/>
          <p:cNvSpPr>
            <a:spLocks noGrp="1"/>
          </p:cNvSpPr>
          <p:nvPr>
            <p:ph sz="quarter" idx="4"/>
          </p:nvPr>
        </p:nvSpPr>
        <p:spPr>
          <a:xfrm>
            <a:off x="7363243" y="13149904"/>
            <a:ext cx="6183381" cy="1934152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F90BADF-1FA5-4FDE-804D-E091386A8D59}" type="datetimeFigureOut">
              <a:rPr lang="tr-TR" smtClean="0"/>
              <a:t>20.07.2023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AA53E9F-6EE6-44CB-9BCF-E67273D9080B}" type="slidenum">
              <a:rPr lang="tr-TR" smtClean="0"/>
              <a:t>‹#›</a:t>
            </a:fld>
            <a:endParaRPr lang="tr-TR"/>
          </a:p>
        </p:txBody>
      </p:sp>
    </p:spTree>
    <p:extLst>
      <p:ext uri="{BB962C8B-B14F-4D97-AF65-F5344CB8AC3E}">
        <p14:creationId xmlns:p14="http://schemas.microsoft.com/office/powerpoint/2010/main" val="326863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F90BADF-1FA5-4FDE-804D-E091386A8D59}" type="datetimeFigureOut">
              <a:rPr lang="tr-TR" smtClean="0"/>
              <a:t>20.07.2023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AA53E9F-6EE6-44CB-9BCF-E67273D9080B}" type="slidenum">
              <a:rPr lang="tr-TR" smtClean="0"/>
              <a:t>‹#›</a:t>
            </a:fld>
            <a:endParaRPr lang="tr-TR"/>
          </a:p>
        </p:txBody>
      </p:sp>
    </p:spTree>
    <p:extLst>
      <p:ext uri="{BB962C8B-B14F-4D97-AF65-F5344CB8AC3E}">
        <p14:creationId xmlns:p14="http://schemas.microsoft.com/office/powerpoint/2010/main" val="69981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0BADF-1FA5-4FDE-804D-E091386A8D59}" type="datetimeFigureOut">
              <a:rPr lang="tr-TR" smtClean="0"/>
              <a:t>20.07.2023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AA53E9F-6EE6-44CB-9BCF-E67273D9080B}" type="slidenum">
              <a:rPr lang="tr-TR" smtClean="0"/>
              <a:t>‹#›</a:t>
            </a:fld>
            <a:endParaRPr lang="tr-TR"/>
          </a:p>
        </p:txBody>
      </p:sp>
    </p:spTree>
    <p:extLst>
      <p:ext uri="{BB962C8B-B14F-4D97-AF65-F5344CB8AC3E}">
        <p14:creationId xmlns:p14="http://schemas.microsoft.com/office/powerpoint/2010/main" val="288221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001841" y="2399982"/>
            <a:ext cx="4691036" cy="8399939"/>
          </a:xfrm>
        </p:spPr>
        <p:txBody>
          <a:bodyPr anchor="b"/>
          <a:lstStyle>
            <a:lvl1pPr>
              <a:defRPr sz="5090"/>
            </a:lvl1pPr>
          </a:lstStyle>
          <a:p>
            <a:r>
              <a:rPr lang="tr-TR"/>
              <a:t>Asıl başlık stilini düzenlemek için tıklayın</a:t>
            </a:r>
            <a:endParaRPr lang="en-US" dirty="0"/>
          </a:p>
        </p:txBody>
      </p:sp>
      <p:sp>
        <p:nvSpPr>
          <p:cNvPr id="3" name="Content Placeholder 2"/>
          <p:cNvSpPr>
            <a:spLocks noGrp="1"/>
          </p:cNvSpPr>
          <p:nvPr>
            <p:ph idx="1"/>
          </p:nvPr>
        </p:nvSpPr>
        <p:spPr>
          <a:xfrm>
            <a:off x="6183381" y="5183304"/>
            <a:ext cx="7363242" cy="25583147"/>
          </a:xfrm>
        </p:spPr>
        <p:txBody>
          <a:bodyPr/>
          <a:lstStyle>
            <a:lvl1pPr>
              <a:defRPr sz="5090"/>
            </a:lvl1pPr>
            <a:lvl2pPr>
              <a:defRPr sz="4454"/>
            </a:lvl2pPr>
            <a:lvl3pPr>
              <a:defRPr sz="3817"/>
            </a:lvl3pPr>
            <a:lvl4pPr>
              <a:defRPr sz="3181"/>
            </a:lvl4pPr>
            <a:lvl5pPr>
              <a:defRPr sz="3181"/>
            </a:lvl5pPr>
            <a:lvl6pPr>
              <a:defRPr sz="3181"/>
            </a:lvl6pPr>
            <a:lvl7pPr>
              <a:defRPr sz="3181"/>
            </a:lvl7pPr>
            <a:lvl8pPr>
              <a:defRPr sz="3181"/>
            </a:lvl8pPr>
            <a:lvl9pPr>
              <a:defRPr sz="3181"/>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01841" y="10799922"/>
            <a:ext cx="4691036" cy="20008190"/>
          </a:xfrm>
        </p:spPr>
        <p:txBody>
          <a:bodyPr/>
          <a:lstStyle>
            <a:lvl1pPr marL="0" indent="0">
              <a:buNone/>
              <a:defRPr sz="2545"/>
            </a:lvl1pPr>
            <a:lvl2pPr marL="727222" indent="0">
              <a:buNone/>
              <a:defRPr sz="2227"/>
            </a:lvl2pPr>
            <a:lvl3pPr marL="1454445" indent="0">
              <a:buNone/>
              <a:defRPr sz="1909"/>
            </a:lvl3pPr>
            <a:lvl4pPr marL="2181667" indent="0">
              <a:buNone/>
              <a:defRPr sz="1591"/>
            </a:lvl4pPr>
            <a:lvl5pPr marL="2908889" indent="0">
              <a:buNone/>
              <a:defRPr sz="1591"/>
            </a:lvl5pPr>
            <a:lvl6pPr marL="3636112" indent="0">
              <a:buNone/>
              <a:defRPr sz="1591"/>
            </a:lvl6pPr>
            <a:lvl7pPr marL="4363334" indent="0">
              <a:buNone/>
              <a:defRPr sz="1591"/>
            </a:lvl7pPr>
            <a:lvl8pPr marL="5090556" indent="0">
              <a:buNone/>
              <a:defRPr sz="1591"/>
            </a:lvl8pPr>
            <a:lvl9pPr marL="5817779" indent="0">
              <a:buNone/>
              <a:defRPr sz="1591"/>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F90BADF-1FA5-4FDE-804D-E091386A8D59}" type="datetimeFigureOut">
              <a:rPr lang="tr-TR" smtClean="0"/>
              <a:t>20.07.2023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AA53E9F-6EE6-44CB-9BCF-E67273D9080B}" type="slidenum">
              <a:rPr lang="tr-TR" smtClean="0"/>
              <a:t>‹#›</a:t>
            </a:fld>
            <a:endParaRPr lang="tr-TR"/>
          </a:p>
        </p:txBody>
      </p:sp>
    </p:spTree>
    <p:extLst>
      <p:ext uri="{BB962C8B-B14F-4D97-AF65-F5344CB8AC3E}">
        <p14:creationId xmlns:p14="http://schemas.microsoft.com/office/powerpoint/2010/main" val="309505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001841" y="2399982"/>
            <a:ext cx="4691036" cy="8399939"/>
          </a:xfrm>
        </p:spPr>
        <p:txBody>
          <a:bodyPr anchor="b"/>
          <a:lstStyle>
            <a:lvl1pPr>
              <a:defRPr sz="509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183381" y="5183304"/>
            <a:ext cx="7363242" cy="25583147"/>
          </a:xfrm>
        </p:spPr>
        <p:txBody>
          <a:bodyPr anchor="t"/>
          <a:lstStyle>
            <a:lvl1pPr marL="0" indent="0">
              <a:buNone/>
              <a:defRPr sz="5090"/>
            </a:lvl1pPr>
            <a:lvl2pPr marL="727222" indent="0">
              <a:buNone/>
              <a:defRPr sz="4454"/>
            </a:lvl2pPr>
            <a:lvl3pPr marL="1454445" indent="0">
              <a:buNone/>
              <a:defRPr sz="3817"/>
            </a:lvl3pPr>
            <a:lvl4pPr marL="2181667" indent="0">
              <a:buNone/>
              <a:defRPr sz="3181"/>
            </a:lvl4pPr>
            <a:lvl5pPr marL="2908889" indent="0">
              <a:buNone/>
              <a:defRPr sz="3181"/>
            </a:lvl5pPr>
            <a:lvl6pPr marL="3636112" indent="0">
              <a:buNone/>
              <a:defRPr sz="3181"/>
            </a:lvl6pPr>
            <a:lvl7pPr marL="4363334" indent="0">
              <a:buNone/>
              <a:defRPr sz="3181"/>
            </a:lvl7pPr>
            <a:lvl8pPr marL="5090556" indent="0">
              <a:buNone/>
              <a:defRPr sz="3181"/>
            </a:lvl8pPr>
            <a:lvl9pPr marL="5817779" indent="0">
              <a:buNone/>
              <a:defRPr sz="3181"/>
            </a:lvl9pPr>
          </a:lstStyle>
          <a:p>
            <a:r>
              <a:rPr lang="tr-TR"/>
              <a:t>Resim eklemek için simgeye tıklayın</a:t>
            </a:r>
            <a:endParaRPr lang="en-US" dirty="0"/>
          </a:p>
        </p:txBody>
      </p:sp>
      <p:sp>
        <p:nvSpPr>
          <p:cNvPr id="4" name="Text Placeholder 3"/>
          <p:cNvSpPr>
            <a:spLocks noGrp="1"/>
          </p:cNvSpPr>
          <p:nvPr>
            <p:ph type="body" sz="half" idx="2"/>
          </p:nvPr>
        </p:nvSpPr>
        <p:spPr>
          <a:xfrm>
            <a:off x="1001841" y="10799922"/>
            <a:ext cx="4691036" cy="20008190"/>
          </a:xfrm>
        </p:spPr>
        <p:txBody>
          <a:bodyPr/>
          <a:lstStyle>
            <a:lvl1pPr marL="0" indent="0">
              <a:buNone/>
              <a:defRPr sz="2545"/>
            </a:lvl1pPr>
            <a:lvl2pPr marL="727222" indent="0">
              <a:buNone/>
              <a:defRPr sz="2227"/>
            </a:lvl2pPr>
            <a:lvl3pPr marL="1454445" indent="0">
              <a:buNone/>
              <a:defRPr sz="1909"/>
            </a:lvl3pPr>
            <a:lvl4pPr marL="2181667" indent="0">
              <a:buNone/>
              <a:defRPr sz="1591"/>
            </a:lvl4pPr>
            <a:lvl5pPr marL="2908889" indent="0">
              <a:buNone/>
              <a:defRPr sz="1591"/>
            </a:lvl5pPr>
            <a:lvl6pPr marL="3636112" indent="0">
              <a:buNone/>
              <a:defRPr sz="1591"/>
            </a:lvl6pPr>
            <a:lvl7pPr marL="4363334" indent="0">
              <a:buNone/>
              <a:defRPr sz="1591"/>
            </a:lvl7pPr>
            <a:lvl8pPr marL="5090556" indent="0">
              <a:buNone/>
              <a:defRPr sz="1591"/>
            </a:lvl8pPr>
            <a:lvl9pPr marL="5817779" indent="0">
              <a:buNone/>
              <a:defRPr sz="1591"/>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F90BADF-1FA5-4FDE-804D-E091386A8D59}" type="datetimeFigureOut">
              <a:rPr lang="tr-TR" smtClean="0"/>
              <a:t>20.07.2023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AA53E9F-6EE6-44CB-9BCF-E67273D9080B}" type="slidenum">
              <a:rPr lang="tr-TR" smtClean="0"/>
              <a:t>‹#›</a:t>
            </a:fld>
            <a:endParaRPr lang="tr-TR"/>
          </a:p>
        </p:txBody>
      </p:sp>
    </p:spTree>
    <p:extLst>
      <p:ext uri="{BB962C8B-B14F-4D97-AF65-F5344CB8AC3E}">
        <p14:creationId xmlns:p14="http://schemas.microsoft.com/office/powerpoint/2010/main" val="95800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9947" y="1916661"/>
            <a:ext cx="12544782" cy="6958285"/>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99947" y="9583264"/>
            <a:ext cx="12544782" cy="2284150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9946" y="33366432"/>
            <a:ext cx="3272552" cy="1916653"/>
          </a:xfrm>
          <a:prstGeom prst="rect">
            <a:avLst/>
          </a:prstGeom>
        </p:spPr>
        <p:txBody>
          <a:bodyPr vert="horz" lIns="91440" tIns="45720" rIns="91440" bIns="45720" rtlCol="0" anchor="ctr"/>
          <a:lstStyle>
            <a:lvl1pPr algn="l">
              <a:defRPr sz="1909">
                <a:solidFill>
                  <a:schemeClr val="tx1">
                    <a:tint val="75000"/>
                  </a:schemeClr>
                </a:solidFill>
              </a:defRPr>
            </a:lvl1pPr>
          </a:lstStyle>
          <a:p>
            <a:fld id="{0F90BADF-1FA5-4FDE-804D-E091386A8D59}" type="datetimeFigureOut">
              <a:rPr lang="tr-TR" smtClean="0"/>
              <a:t>20.07.2023</a:t>
            </a:fld>
            <a:endParaRPr lang="tr-TR"/>
          </a:p>
        </p:txBody>
      </p:sp>
      <p:sp>
        <p:nvSpPr>
          <p:cNvPr id="5" name="Footer Placeholder 4"/>
          <p:cNvSpPr>
            <a:spLocks noGrp="1"/>
          </p:cNvSpPr>
          <p:nvPr>
            <p:ph type="ftr" sz="quarter" idx="3"/>
          </p:nvPr>
        </p:nvSpPr>
        <p:spPr>
          <a:xfrm>
            <a:off x="4817924" y="33366432"/>
            <a:ext cx="4908828" cy="1916653"/>
          </a:xfrm>
          <a:prstGeom prst="rect">
            <a:avLst/>
          </a:prstGeom>
        </p:spPr>
        <p:txBody>
          <a:bodyPr vert="horz" lIns="91440" tIns="45720" rIns="91440" bIns="45720" rtlCol="0" anchor="ctr"/>
          <a:lstStyle>
            <a:lvl1pPr algn="ctr">
              <a:defRPr sz="1909">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272177" y="33366432"/>
            <a:ext cx="3272552" cy="1916653"/>
          </a:xfrm>
          <a:prstGeom prst="rect">
            <a:avLst/>
          </a:prstGeom>
        </p:spPr>
        <p:txBody>
          <a:bodyPr vert="horz" lIns="91440" tIns="45720" rIns="91440" bIns="45720" rtlCol="0" anchor="ctr"/>
          <a:lstStyle>
            <a:lvl1pPr algn="r">
              <a:defRPr sz="1909">
                <a:solidFill>
                  <a:schemeClr val="tx1">
                    <a:tint val="75000"/>
                  </a:schemeClr>
                </a:solidFill>
              </a:defRPr>
            </a:lvl1pPr>
          </a:lstStyle>
          <a:p>
            <a:fld id="{1AA53E9F-6EE6-44CB-9BCF-E67273D9080B}" type="slidenum">
              <a:rPr lang="tr-TR" smtClean="0"/>
              <a:t>‹#›</a:t>
            </a:fld>
            <a:endParaRPr lang="tr-TR"/>
          </a:p>
        </p:txBody>
      </p:sp>
    </p:spTree>
    <p:extLst>
      <p:ext uri="{BB962C8B-B14F-4D97-AF65-F5344CB8AC3E}">
        <p14:creationId xmlns:p14="http://schemas.microsoft.com/office/powerpoint/2010/main" val="29731132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454445" rtl="0" eaLnBrk="1" latinLnBrk="0" hangingPunct="1">
        <a:lnSpc>
          <a:spcPct val="90000"/>
        </a:lnSpc>
        <a:spcBef>
          <a:spcPct val="0"/>
        </a:spcBef>
        <a:buNone/>
        <a:defRPr sz="6999" kern="1200">
          <a:solidFill>
            <a:schemeClr val="tx1"/>
          </a:solidFill>
          <a:latin typeface="+mj-lt"/>
          <a:ea typeface="+mj-ea"/>
          <a:cs typeface="+mj-cs"/>
        </a:defRPr>
      </a:lvl1pPr>
    </p:titleStyle>
    <p:bodyStyle>
      <a:lvl1pPr marL="363611" indent="-363611" algn="l" defTabSz="1454445" rtl="0" eaLnBrk="1" latinLnBrk="0" hangingPunct="1">
        <a:lnSpc>
          <a:spcPct val="90000"/>
        </a:lnSpc>
        <a:spcBef>
          <a:spcPts val="1591"/>
        </a:spcBef>
        <a:buFont typeface="Arial" panose="020B0604020202020204" pitchFamily="34" charset="0"/>
        <a:buChar char="•"/>
        <a:defRPr sz="4454" kern="1200">
          <a:solidFill>
            <a:schemeClr val="tx1"/>
          </a:solidFill>
          <a:latin typeface="+mn-lt"/>
          <a:ea typeface="+mn-ea"/>
          <a:cs typeface="+mn-cs"/>
        </a:defRPr>
      </a:lvl1pPr>
      <a:lvl2pPr marL="1090833" indent="-363611" algn="l" defTabSz="1454445" rtl="0" eaLnBrk="1" latinLnBrk="0" hangingPunct="1">
        <a:lnSpc>
          <a:spcPct val="90000"/>
        </a:lnSpc>
        <a:spcBef>
          <a:spcPts val="795"/>
        </a:spcBef>
        <a:buFont typeface="Arial" panose="020B0604020202020204" pitchFamily="34" charset="0"/>
        <a:buChar char="•"/>
        <a:defRPr sz="3817" kern="1200">
          <a:solidFill>
            <a:schemeClr val="tx1"/>
          </a:solidFill>
          <a:latin typeface="+mn-lt"/>
          <a:ea typeface="+mn-ea"/>
          <a:cs typeface="+mn-cs"/>
        </a:defRPr>
      </a:lvl2pPr>
      <a:lvl3pPr marL="1818056" indent="-363611" algn="l" defTabSz="1454445" rtl="0" eaLnBrk="1" latinLnBrk="0" hangingPunct="1">
        <a:lnSpc>
          <a:spcPct val="90000"/>
        </a:lnSpc>
        <a:spcBef>
          <a:spcPts val="795"/>
        </a:spcBef>
        <a:buFont typeface="Arial" panose="020B0604020202020204" pitchFamily="34" charset="0"/>
        <a:buChar char="•"/>
        <a:defRPr sz="3181" kern="1200">
          <a:solidFill>
            <a:schemeClr val="tx1"/>
          </a:solidFill>
          <a:latin typeface="+mn-lt"/>
          <a:ea typeface="+mn-ea"/>
          <a:cs typeface="+mn-cs"/>
        </a:defRPr>
      </a:lvl3pPr>
      <a:lvl4pPr marL="2545278" indent="-363611" algn="l" defTabSz="1454445"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4pPr>
      <a:lvl5pPr marL="3272500" indent="-363611" algn="l" defTabSz="1454445"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5pPr>
      <a:lvl6pPr marL="3999723" indent="-363611" algn="l" defTabSz="1454445"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6pPr>
      <a:lvl7pPr marL="4726945" indent="-363611" algn="l" defTabSz="1454445"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7pPr>
      <a:lvl8pPr marL="5454167" indent="-363611" algn="l" defTabSz="1454445"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8pPr>
      <a:lvl9pPr marL="6181390" indent="-363611" algn="l" defTabSz="1454445"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9pPr>
    </p:bodyStyle>
    <p:otherStyle>
      <a:defPPr>
        <a:defRPr lang="en-US"/>
      </a:defPPr>
      <a:lvl1pPr marL="0" algn="l" defTabSz="1454445" rtl="0" eaLnBrk="1" latinLnBrk="0" hangingPunct="1">
        <a:defRPr sz="2863" kern="1200">
          <a:solidFill>
            <a:schemeClr val="tx1"/>
          </a:solidFill>
          <a:latin typeface="+mn-lt"/>
          <a:ea typeface="+mn-ea"/>
          <a:cs typeface="+mn-cs"/>
        </a:defRPr>
      </a:lvl1pPr>
      <a:lvl2pPr marL="727222" algn="l" defTabSz="1454445" rtl="0" eaLnBrk="1" latinLnBrk="0" hangingPunct="1">
        <a:defRPr sz="2863" kern="1200">
          <a:solidFill>
            <a:schemeClr val="tx1"/>
          </a:solidFill>
          <a:latin typeface="+mn-lt"/>
          <a:ea typeface="+mn-ea"/>
          <a:cs typeface="+mn-cs"/>
        </a:defRPr>
      </a:lvl2pPr>
      <a:lvl3pPr marL="1454445" algn="l" defTabSz="1454445" rtl="0" eaLnBrk="1" latinLnBrk="0" hangingPunct="1">
        <a:defRPr sz="2863" kern="1200">
          <a:solidFill>
            <a:schemeClr val="tx1"/>
          </a:solidFill>
          <a:latin typeface="+mn-lt"/>
          <a:ea typeface="+mn-ea"/>
          <a:cs typeface="+mn-cs"/>
        </a:defRPr>
      </a:lvl3pPr>
      <a:lvl4pPr marL="2181667" algn="l" defTabSz="1454445" rtl="0" eaLnBrk="1" latinLnBrk="0" hangingPunct="1">
        <a:defRPr sz="2863" kern="1200">
          <a:solidFill>
            <a:schemeClr val="tx1"/>
          </a:solidFill>
          <a:latin typeface="+mn-lt"/>
          <a:ea typeface="+mn-ea"/>
          <a:cs typeface="+mn-cs"/>
        </a:defRPr>
      </a:lvl4pPr>
      <a:lvl5pPr marL="2908889" algn="l" defTabSz="1454445" rtl="0" eaLnBrk="1" latinLnBrk="0" hangingPunct="1">
        <a:defRPr sz="2863" kern="1200">
          <a:solidFill>
            <a:schemeClr val="tx1"/>
          </a:solidFill>
          <a:latin typeface="+mn-lt"/>
          <a:ea typeface="+mn-ea"/>
          <a:cs typeface="+mn-cs"/>
        </a:defRPr>
      </a:lvl5pPr>
      <a:lvl6pPr marL="3636112" algn="l" defTabSz="1454445" rtl="0" eaLnBrk="1" latinLnBrk="0" hangingPunct="1">
        <a:defRPr sz="2863" kern="1200">
          <a:solidFill>
            <a:schemeClr val="tx1"/>
          </a:solidFill>
          <a:latin typeface="+mn-lt"/>
          <a:ea typeface="+mn-ea"/>
          <a:cs typeface="+mn-cs"/>
        </a:defRPr>
      </a:lvl6pPr>
      <a:lvl7pPr marL="4363334" algn="l" defTabSz="1454445" rtl="0" eaLnBrk="1" latinLnBrk="0" hangingPunct="1">
        <a:defRPr sz="2863" kern="1200">
          <a:solidFill>
            <a:schemeClr val="tx1"/>
          </a:solidFill>
          <a:latin typeface="+mn-lt"/>
          <a:ea typeface="+mn-ea"/>
          <a:cs typeface="+mn-cs"/>
        </a:defRPr>
      </a:lvl7pPr>
      <a:lvl8pPr marL="5090556" algn="l" defTabSz="1454445" rtl="0" eaLnBrk="1" latinLnBrk="0" hangingPunct="1">
        <a:defRPr sz="2863" kern="1200">
          <a:solidFill>
            <a:schemeClr val="tx1"/>
          </a:solidFill>
          <a:latin typeface="+mn-lt"/>
          <a:ea typeface="+mn-ea"/>
          <a:cs typeface="+mn-cs"/>
        </a:defRPr>
      </a:lvl8pPr>
      <a:lvl9pPr marL="5817779" algn="l" defTabSz="1454445" rtl="0" eaLnBrk="1" latinLnBrk="0" hangingPunct="1">
        <a:defRPr sz="28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a:extLst>
              <a:ext uri="{FF2B5EF4-FFF2-40B4-BE49-F238E27FC236}">
                <a16:creationId xmlns:a16="http://schemas.microsoft.com/office/drawing/2014/main" id="{5FF030A6-7D3D-05C0-C9B0-71012B80ADB6}"/>
              </a:ext>
            </a:extLst>
          </p:cNvPr>
          <p:cNvSpPr txBox="1"/>
          <p:nvPr/>
        </p:nvSpPr>
        <p:spPr>
          <a:xfrm>
            <a:off x="248310" y="8833118"/>
            <a:ext cx="14048053" cy="24373404"/>
          </a:xfrm>
          <a:prstGeom prst="rect">
            <a:avLst/>
          </a:prstGeom>
          <a:noFill/>
        </p:spPr>
        <p:txBody>
          <a:bodyPr wrap="square">
            <a:spAutoFit/>
          </a:bodyPr>
          <a:lstStyle/>
          <a:p>
            <a:pPr>
              <a:lnSpc>
                <a:spcPct val="107000"/>
              </a:lnSpc>
              <a:spcAft>
                <a:spcPts val="1000"/>
              </a:spcAft>
            </a:pPr>
            <a:r>
              <a:rPr lang="tr-TR" sz="2000" b="1" kern="100" dirty="0">
                <a:latin typeface="Calibri" panose="020F0502020204030204" pitchFamily="34" charset="0"/>
                <a:ea typeface="Yu Mincho" panose="02020400000000000000" pitchFamily="18" charset="-128"/>
                <a:cs typeface="Times New Roman" panose="02020603050405020304" pitchFamily="18" charset="0"/>
              </a:rPr>
              <a:t>DÜZCE HIZEL OTEL SÜRDÜRÜLEBİLİR TURİZM POLİTİKALARI</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1. Yapılan faaliyetlerimizden kaynaklanan çevresel risklerin sistematik bir şekilde değerlendirilmesi ve yönetilmesi,</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2. Geçerli olan tüm yasal gereksinimlerin uyulması ve takibi</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3. Çevresel, sosyal, kültürel, ekonomik, kalite, insan hakları, sağlık, güvenlik konularının ön planda tutularak faaliyetine devam edilmesi</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4. Tesisin operasyonel hizmetlerinden dolayı oluşan elektrik, su, doğal gaz kullanımı, kâğıt tüketimi ve CO2 emisyonu gibi iç çevresel etkilerin kontrolü ve sistematik yönetilmesi.</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5. Tesisin ürün ve hizmetlerinin sürdürülebilir otelcilik perspektifinden geliştirilerek, yenilenebilir enerji, enerji verimliliği ve çevre yatırımlarının finansmanı,</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6. Tüm işletme çalışanlarının ve paydaşlarının sürdürülebilirlik konularında sürekli bilgilendirilmesi ve süreçlere aktif olarak katılımının sağlanarak bu konulardaki duyarlılığın artırılması.</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7. Hizmet kalitesinden ödün vermeden enerji tasarrufu sağlayan sistemlerin uygulanması</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8. Gerek turistlerin gerekse personelin çevreci yaklaşımlar hakkında farkındalıklarının sağlanması</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9. Doğal çevreyi olumsuz etkileyen tüm faaliyetlerden kaçınılması</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10. Faaliyetleri kapsamında yerel toplumun refahı, istihdam kalitesi, sosyal eşitlik, ziyaretçi memnuniyeti, yerel denetim, kültürel zenginlik, fiziksel bütünlük, biyolojik çeşitlilik, kaynak verimliliği ve çevresel temizlik konularında hassasiyet göstermek</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11. Kaynakların sürdürülebilir kullanımı, aşırı tüketim ve atıkların azaltılması, çeşitliliğin korunması (doğal, kültürel ve sosyal çeşitliliğin devamının sağlanması ve geliştirilmesi), yerel toplumu karar alma süreçlerine dahil etme ve yerel ekonominin desteklenmesi</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12. Çevre ağırlıklı, geleceğe dönük önlemlere daha fazla yer verilmesi hedefimizdir.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13. Su ve enerji tasarrufu sağlayan, katı atıkları azaltan, geri dönüşüm ve yeniden kullanım programları uygulayan, sürdürülebilir çevre düzenlemeleri ve ekonomik çözümler geliştiren sistemler konusunda araştırma ve geliştirme konusunda öncelikli ve hassas olmak</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14. Enerji yönetimi için gerekli bilgi, insan kaynağı ve finansal kaynağın planlamasını yaparak azami fayda sağlanması hedefimizdir.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15. Enerji riskleri konusunda doğabilecek acil durumları değerlendirir, alınacak önlemleri belirler ve gelişmelere uygun hale getirmeyi hedefleriz</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16. Enerji yönetim sistemini raporlanmasını, ilgili departmanlar ile paylaşmayı, iyileştirme ve sürekli güncel hale getirilmesi hedefimizdir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17. İleriye dönük olarak kendi enerjimizi güneş enerjisi panelleriyle üretmek planlarımız arasındadır. İleriye dönük olarak yenilenebilir enerji kaynaklarının kullanımı plan ve hedeflerimizi arasındadır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18. Enerji yönetimi konusunda tüm paydaşlarımızla işbirliği yapmayı, topyekun farkındalık yaratmayı ve bilinç seviyesinin artırmayı hedefleriz</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19. Karbon ayak izinin periyodik olarak hesaplanması ve karbon ayak izinin ve sera gazının mümkün olan en aza indirme prensipleri ve politikası ile Otelcilik faaliyetlerinin sürdürülmesi hedeflenir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20. Doğal kaynakların kullanımında koruma kullanma dengesinin sağlanması hedeflenir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21. Atıkların yönetimini en aza indirerek, doğal kaynak kullanımının azaltılması ve üretilen atıkların mümkün olan en üst düzeyde geri kazanımının sağlanarak, atıkların ekonomiye bir girdi olarak dönüştürülmesi yani sürdürülebilir atık yönetimi</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22. Atık miktarının bir önceki yıla oranla azaltılması hedefimizdir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23. Atıklarımızı kaynağına, gruplarına ve tehlike sınıflarına göre en etkin şekilde ayrılması hedeflenir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24. Çevre danışmanımızla birlikte atık yönetim planları güncellenir ve yasal periyotlar içinde bildirimleri yapılır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25. Herhangi bir ayrımcılık gözetilmeksizin tüm turistlere aynı hizmeti en kaliteli şekilde verilmesi</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26. Yerel kaynakların ve imkanların korunması, bunlara ulaşılabirliğin sağlanmasına destek oluruz</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27. Yerel kültür ve geleneklere sahip çıkılmasını sağlar; görüş, etnik köken inanç ve savunmasız gruplar ile ilgili ayrımcı faaliyetlere izin verilmez. Tüm işgörenlerimiz ve konuğumuz olan misafirlerimizin farklı kültürleri ile bölgesel gelişime katkıda</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28. Alınacak kararlarda yerel özelliklerin, yöre halkın ihtiyaçları ve hassasiyetleri dikkate alınır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29. Tarihi ve arkeolojik eserlerin korunmasına destek veririz</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30. Doğal dokunun bozulmaması ve tarihi ve kültürel varlıkların korunması adına yerel halk ile yardımlaşma ve dayanışma içinde çalışır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31. Tesisin ait olduğu bölgenin yemek, aktivite, kültür ve geleneklerinin tanıtılmasına destek verir. Dini ,tarihi mekanlar, doğal zenginlikler biyoçeşitlilik gibi. Bu konuda iş görenlerinin eğitimini sağlar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32. Tüm işgörenlerin eşit tutularak ücret politikalarının en iyi şekilde yapılması</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33. Sektöre çalışan kazandırılması ve sosyal sorumluluk gereği, eğitime önem verilip Meslek liseleri ve </a:t>
            </a:r>
            <a:r>
              <a:rPr lang="tr-TR" sz="1400" kern="100" dirty="0" err="1">
                <a:latin typeface="Calibri" panose="020F0502020204030204" pitchFamily="34" charset="0"/>
                <a:ea typeface="Yu Mincho" panose="02020400000000000000" pitchFamily="18" charset="-128"/>
                <a:cs typeface="Times New Roman" panose="02020603050405020304" pitchFamily="18" charset="0"/>
              </a:rPr>
              <a:t>Mesem</a:t>
            </a:r>
            <a:r>
              <a:rPr lang="tr-TR" sz="1400" kern="100" dirty="0">
                <a:latin typeface="Calibri" panose="020F0502020204030204" pitchFamily="34" charset="0"/>
                <a:ea typeface="Yu Mincho" panose="02020400000000000000" pitchFamily="18" charset="-128"/>
                <a:cs typeface="Times New Roman" panose="02020603050405020304" pitchFamily="18" charset="0"/>
              </a:rPr>
              <a:t> gibi eğitim kuruluşlarında okuyan öğrencilere fırsat tanınması</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34. Otelimiz çocuklar, ergenler, kadınlar, azınlıklar ve diğer savunmasız gruplara yönelik ticari, cinsel veya diğer herhangi bir sömürü veya taciz biçimine kesinlikle karşı olduğu gibi aynı zamanda dil, din, ırk ayrımı gözetmez. İşletmenin net duruşu ve konunun önemi oryantasyon  eğitiminde açıkça tüm işgörenlerimize iletilir.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35. Tesislerimizde çocuk işçi çalıştırılmasına müsaade edilmez ve aynı hassasiyet de tüm iş ortaklarımızdan beklenir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36. Tüm işgörenlerimize çocuk istismarı ve konuyla ilgili olarak farkındalık konusunda eğitim verilir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37. Çocuklar ile ilgili şüpheli eylemler olduğunda hemen yönetime bilgi akışı sağlanır ve gerekli önlem alınır. Gerekiyorsa sosyal destek hattından yardım istenir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38. İşgörenlerimiz arasında cinsiyet ayrımı yapılmaz. Kadınlarımızın iş gücüne katılımını destekler ve eşit ücret politikası uygular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39. Kariyer fırsatları tüm iş görenlerimiz için eşittir ayrımcılık yapılmaz.</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40. Açık, eşit fırsatlar sunan, şeffaf, adil ve çalışan katılımına açık bir yönetim anlayışı hedeflenir.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41. İşgörenlerimizin aidiyet duygusuyla çalışmasını önemser, kendini geliştirme ve eğitim hakkını kullanmasını teşvik ederiz</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42. Verilen sosyal haklar, yan haklar ve ödüllerden tüm işgörenlerimizin eşit şekilde faydalanması önemlidir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43. Hizmet anlayışımızı misafirlerimizin talepleri, sektörel yenilikler ve teknolojik yeniliklere göre geliştirmeyi hedefleriz</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44. Tüm gelişme, yeniliklere açık ve mevcut durumumuzu iyileştirmeyi hedefleriz</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45. Yenilikçi, yaratıcı ve dürüst rekabet felsefesiyle faaliyetlerimizi sürdürmeyi hedefleriz</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46. Yeni trendler ve teknolojiler takip edilir. Dijital araçların kullanımı teşvik edilir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47. Verimli çalışmayı artırmak için faaliyetlerimizi dijital platformlara taşıyarak işgörenlerimiz, misafirler ve tedarikçilerimize kolaylık sağlamayı hedefleriz</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48. Otomasyon, akıllı sistemler, kontrol sistemleri data analiz ve raporlama araçlarının kullanımı teşvik edilir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49. Satış pazarlama stratejilerimizi dijital sistemlere ağırlık vererek, marka bilinirliğimizi ve satışlarımızı artırarak sürdürülebilir büyümeyi sağlamayı hedefleriz</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50. Bisikletin çevreci, ekonomik bir ulaşım alternatifi ve yaşam tarzı olduğunu biliyoruz. Bisikletli yaşamı desteklemek adına uygun altyapıyı ve imkanları sağlıyoruz iş görenlerimizi teşvik ediyoruz</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51. Bilgi güvenliği yönetim sistemi kapsamı dahilindeki bilginin gizlilik, bütünlük ve erişebilirlik kayıpları ile ilgili risklerin tespit edilmesi için bilgi güvenliği risk değerlendirme sürecinin uygulanmasını sağlamayı, risk sahiplerini belirlemeyi hedefleriz.</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52. Tesisimiz yiyecek, içecek, inşaat malzemeleri ve sarf malzemeleri de dahil olmak üzere çevresel açıdan sürdürülebilir tedarikçileri ve ürünleri tercih eder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53. Tesisimiz sürdürülebilir uygulamalar ve materyaller kullanımını tercih eder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54. Tesisimiz çevre dostu kimyasal kullanımını ve çevre dostu kimyasalların kullanımını artırıcı bir satın alma politikası izler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55. “Sıfır Atık” belgeli tesisimiz çevrenin korunması, kirliliğin azaltılması ve olumsuz etkilerinin azaltılmasını hedefler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56. İş görenlerimizi çevre konusunda eğitilmesi ve duyarlılıklarının artırılması hedeflenir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57. Çevre koruma ve katı atıkların azaltılması konusu içselleştirilmiş yaşam biçimi ve felsefesi olarak yapılması hedeflenir. Paydaş olarak misafirler ve işgörenlerinin katılımı amaçlanır</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58. Tüm gıda üretim ve sunum süreçlerimizi yasal mevzuat ve uluslararası standartlar doğrultusunda gerçekleştirmeyi taahhüt etmek</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59. Tesiste kullanılan tüm gıda ürünlerini gıda güvenliği ilkelerine uygun şekilde üretmek, sunmak ve maksimum memnuniyeti sağlamak</a:t>
            </a:r>
          </a:p>
          <a:p>
            <a:pPr>
              <a:lnSpc>
                <a:spcPct val="107000"/>
              </a:lnSpc>
              <a:spcAft>
                <a:spcPts val="1000"/>
              </a:spcAft>
            </a:pPr>
            <a:r>
              <a:rPr lang="tr-TR" sz="1400" kern="100" dirty="0">
                <a:latin typeface="Calibri" panose="020F0502020204030204" pitchFamily="34" charset="0"/>
                <a:ea typeface="Yu Mincho" panose="02020400000000000000" pitchFamily="18" charset="-128"/>
                <a:cs typeface="Times New Roman" panose="02020603050405020304" pitchFamily="18" charset="0"/>
              </a:rPr>
              <a:t>60. Gıda güvenliği yönetim sistemimizi ve hedeflerimizi günceller, geliştirir bunun için gerekli kaynakları sağlarız </a:t>
            </a:r>
          </a:p>
        </p:txBody>
      </p:sp>
      <p:pic>
        <p:nvPicPr>
          <p:cNvPr id="3" name="Resim 2">
            <a:extLst>
              <a:ext uri="{FF2B5EF4-FFF2-40B4-BE49-F238E27FC236}">
                <a16:creationId xmlns:a16="http://schemas.microsoft.com/office/drawing/2014/main" id="{344FB6C7-5CDC-8BA1-5F9F-6CE5A09CD8D9}"/>
              </a:ext>
            </a:extLst>
          </p:cNvPr>
          <p:cNvPicPr>
            <a:picLocks noChangeAspect="1"/>
          </p:cNvPicPr>
          <p:nvPr/>
        </p:nvPicPr>
        <p:blipFill rotWithShape="1">
          <a:blip r:embed="rId2"/>
          <a:srcRect r="24821"/>
          <a:stretch/>
        </p:blipFill>
        <p:spPr>
          <a:xfrm>
            <a:off x="0" y="-1"/>
            <a:ext cx="14544676" cy="7796463"/>
          </a:xfrm>
          <a:prstGeom prst="rect">
            <a:avLst/>
          </a:prstGeom>
        </p:spPr>
      </p:pic>
      <p:pic>
        <p:nvPicPr>
          <p:cNvPr id="5" name="Resim 4">
            <a:extLst>
              <a:ext uri="{FF2B5EF4-FFF2-40B4-BE49-F238E27FC236}">
                <a16:creationId xmlns:a16="http://schemas.microsoft.com/office/drawing/2014/main" id="{5F4B7FA8-5266-874F-4B59-DA0A645AC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574" y="33206522"/>
            <a:ext cx="5788119" cy="2777924"/>
          </a:xfrm>
          <a:prstGeom prst="rect">
            <a:avLst/>
          </a:prstGeom>
        </p:spPr>
      </p:pic>
    </p:spTree>
    <p:extLst>
      <p:ext uri="{BB962C8B-B14F-4D97-AF65-F5344CB8AC3E}">
        <p14:creationId xmlns:p14="http://schemas.microsoft.com/office/powerpoint/2010/main" val="3737449584"/>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72</TotalTime>
  <Words>1188</Words>
  <Application>Microsoft Office PowerPoint</Application>
  <PresentationFormat>Özel</PresentationFormat>
  <Paragraphs>61</Paragraphs>
  <Slides>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Arial</vt:lpstr>
      <vt:lpstr>Calibri</vt:lpstr>
      <vt:lpstr>Calibri Light</vt:lpstr>
      <vt:lpstr>Office Teması</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Yüksel MARAL</dc:creator>
  <cp:lastModifiedBy>Yüksel MARAL</cp:lastModifiedBy>
  <cp:revision>6</cp:revision>
  <dcterms:created xsi:type="dcterms:W3CDTF">2023-06-22T20:37:30Z</dcterms:created>
  <dcterms:modified xsi:type="dcterms:W3CDTF">2023-07-20T12:52:16Z</dcterms:modified>
</cp:coreProperties>
</file>